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6"/>
  </p:notesMasterIdLst>
  <p:sldIdLst>
    <p:sldId id="810" r:id="rId5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2B39"/>
    <a:srgbClr val="000000"/>
    <a:srgbClr val="FFFFFF"/>
    <a:srgbClr val="CED0D2"/>
    <a:srgbClr val="DDDEDF"/>
    <a:srgbClr val="E6E7E8"/>
    <a:srgbClr val="F2F2F2"/>
    <a:srgbClr val="008A3E"/>
    <a:srgbClr val="E4E4E4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80" autoAdjust="0"/>
    <p:restoredTop sz="96327" autoAdjust="0"/>
  </p:normalViewPr>
  <p:slideViewPr>
    <p:cSldViewPr snapToGrid="0">
      <p:cViewPr varScale="1">
        <p:scale>
          <a:sx n="107" d="100"/>
          <a:sy n="107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720282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l">
              <a:defRPr sz="17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720282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r">
              <a:defRPr sz="1700"/>
            </a:lvl1pPr>
          </a:lstStyle>
          <a:p>
            <a:fld id="{992AB570-3763-4A26-B51A-40CDF46A2151}" type="datetimeFigureOut">
              <a:rPr lang="en-AU" smtClean="0"/>
              <a:t>21/11/2023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5463"/>
            <a:ext cx="86121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62" tIns="66381" rIns="132762" bIns="66381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6908710"/>
            <a:ext cx="7941310" cy="5652582"/>
          </a:xfrm>
          <a:prstGeom prst="rect">
            <a:avLst/>
          </a:prstGeom>
        </p:spPr>
        <p:txBody>
          <a:bodyPr vert="horz" lIns="132762" tIns="66381" rIns="132762" bIns="663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5485"/>
            <a:ext cx="4301543" cy="720280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l">
              <a:defRPr sz="17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13635485"/>
            <a:ext cx="4301543" cy="720280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r">
              <a:defRPr sz="1700"/>
            </a:lvl1pPr>
          </a:lstStyle>
          <a:p>
            <a:fld id="{BEE66CA1-9437-46E1-B4EC-BD304D1A97D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059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hospitalfunding.gov.au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ublichospitalfunding.gov.a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hospitalfunding.gov.au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hospitalfunding.gov.a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publichospitalfunding.gov.au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publichospitalfunding.gov.au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publichospitalfunding.gov.au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publichospitalfunding.gov.au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- l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02EACE7-64DE-44C0-BE60-F5B0AE88A8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87128" cy="6857999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1DB97-62C4-43C6-8755-66A0AB2F43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4950" y="2504661"/>
            <a:ext cx="8946749" cy="831206"/>
          </a:xfrm>
          <a:prstGeom prst="rect">
            <a:avLst/>
          </a:prstGeom>
        </p:spPr>
        <p:txBody>
          <a:bodyPr lIns="90000" tIns="46800" rIns="90000" bIns="46800" anchor="ctr" anchorCtr="0"/>
          <a:lstStyle>
            <a:lvl1pPr marL="0" indent="0">
              <a:buFontTx/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B30633-8A60-4939-8015-CA5CB1278DB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4549" y="3499413"/>
            <a:ext cx="7056699" cy="1286934"/>
          </a:xfrm>
          <a:prstGeom prst="rect">
            <a:avLst/>
          </a:prstGeom>
        </p:spPr>
        <p:txBody>
          <a:bodyPr lIns="90000" tIns="46800" rIns="90000" bIns="46800"/>
          <a:lstStyle>
            <a:lvl1pPr marL="0" indent="0">
              <a:buFontTx/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A9AEEA7-B75C-418D-97B8-0E14BF7D20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4549" y="5421577"/>
            <a:ext cx="2989262" cy="274637"/>
          </a:xfrm>
        </p:spPr>
        <p:txBody>
          <a:bodyPr/>
          <a:lstStyle>
            <a:lvl1pPr marL="3600" indent="0">
              <a:buNone/>
              <a:defRPr sz="1400" b="1"/>
            </a:lvl1pPr>
            <a:lvl4pPr marL="864000" indent="0">
              <a:buNone/>
              <a:defRPr/>
            </a:lvl4pPr>
          </a:lstStyle>
          <a:p>
            <a:pPr lvl="0"/>
            <a:r>
              <a:rPr lang="en-AU" dirty="0"/>
              <a:t>Insert name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D6C730AD-336B-49E4-8BCA-67052C9266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4549" y="5696214"/>
            <a:ext cx="2989262" cy="274637"/>
          </a:xfrm>
        </p:spPr>
        <p:txBody>
          <a:bodyPr/>
          <a:lstStyle>
            <a:lvl1pPr marL="3600" indent="0">
              <a:buNone/>
              <a:defRPr sz="1400" b="0"/>
            </a:lvl1pPr>
            <a:lvl4pPr marL="864000" indent="0">
              <a:buNone/>
              <a:defRPr/>
            </a:lvl4pPr>
          </a:lstStyle>
          <a:p>
            <a:pPr lvl="0"/>
            <a:r>
              <a:rPr lang="en-AU" dirty="0"/>
              <a:t>Insert date</a:t>
            </a:r>
          </a:p>
        </p:txBody>
      </p:sp>
    </p:spTree>
    <p:extLst>
      <p:ext uri="{BB962C8B-B14F-4D97-AF65-F5344CB8AC3E}">
        <p14:creationId xmlns:p14="http://schemas.microsoft.com/office/powerpoint/2010/main" val="2940470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84489-2EC7-45F2-A104-32F9343ABCC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77851" y="1507067"/>
            <a:ext cx="3507316" cy="45579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CC7544A-55E8-45FC-B9EA-26D84C036285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326468" y="1507067"/>
            <a:ext cx="3507316" cy="45579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C7B966D-B30C-4BC4-BBF2-CE17F33EA12D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8075084" y="1507067"/>
            <a:ext cx="3507316" cy="45579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4B1F561C-591A-4F5B-8403-07F57DECA3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7"/>
            <a:ext cx="11004550" cy="732098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6791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84489-2EC7-45F2-A104-32F9343ABCC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77850" y="2252034"/>
            <a:ext cx="5399617" cy="38130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BB2126B-E65B-4023-9A72-14677FE48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7"/>
            <a:ext cx="11004550" cy="732098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017E46D-A43E-445F-A504-DCBF940AD39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7849" y="1506980"/>
            <a:ext cx="5399617" cy="555889"/>
          </a:xfrm>
        </p:spPr>
        <p:txBody>
          <a:bodyPr anchor="b" anchorCtr="0"/>
          <a:lstStyle>
            <a:lvl2pPr marL="0" indent="0">
              <a:buFontTx/>
              <a:buNone/>
              <a:defRPr sz="1800">
                <a:solidFill>
                  <a:schemeClr val="accent6"/>
                </a:solidFill>
              </a:defRPr>
            </a:lvl2pPr>
          </a:lstStyle>
          <a:p>
            <a:pPr lvl="1"/>
            <a:r>
              <a:rPr lang="en-US" dirty="0"/>
              <a:t>Click to insert subheading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EC598B6-5235-47E2-891C-B88F414ABC02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182784" y="2252034"/>
            <a:ext cx="5399617" cy="38130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4251D1FB-CE23-43C0-9A31-53C15040C3B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82783" y="1506980"/>
            <a:ext cx="5399617" cy="555889"/>
          </a:xfrm>
        </p:spPr>
        <p:txBody>
          <a:bodyPr anchor="b" anchorCtr="0"/>
          <a:lstStyle>
            <a:lvl2pPr marL="0" indent="0">
              <a:buFontTx/>
              <a:buNone/>
              <a:defRPr sz="1800">
                <a:solidFill>
                  <a:schemeClr val="accent6"/>
                </a:solidFill>
              </a:defRPr>
            </a:lvl2pPr>
          </a:lstStyle>
          <a:p>
            <a:pPr lvl="1"/>
            <a:r>
              <a:rPr lang="en-US" dirty="0"/>
              <a:t>Click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2929652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84489-2EC7-45F2-A104-32F9343ABCC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77850" y="2252034"/>
            <a:ext cx="3506400" cy="38130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BB2126B-E65B-4023-9A72-14677FE48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6"/>
            <a:ext cx="11004550" cy="732099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017E46D-A43E-445F-A504-DCBF940AD39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7849" y="1506980"/>
            <a:ext cx="3506401" cy="555889"/>
          </a:xfrm>
        </p:spPr>
        <p:txBody>
          <a:bodyPr anchor="b" anchorCtr="0"/>
          <a:lstStyle>
            <a:lvl2pPr marL="0" indent="0">
              <a:buFontTx/>
              <a:buNone/>
              <a:defRPr sz="1800">
                <a:solidFill>
                  <a:schemeClr val="accent6"/>
                </a:solidFill>
              </a:defRPr>
            </a:lvl2pPr>
          </a:lstStyle>
          <a:p>
            <a:pPr lvl="1"/>
            <a:r>
              <a:rPr lang="en-US" dirty="0"/>
              <a:t>Click to insert subheading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4E07C80-C639-4D5A-B537-5668F7E7828B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326924" y="2252034"/>
            <a:ext cx="3506400" cy="38130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6E1F7110-C6CC-4DB6-9D9A-046234600BD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26923" y="1506980"/>
            <a:ext cx="3506401" cy="555889"/>
          </a:xfrm>
        </p:spPr>
        <p:txBody>
          <a:bodyPr anchor="b" anchorCtr="0"/>
          <a:lstStyle>
            <a:lvl2pPr marL="0" indent="0">
              <a:buFontTx/>
              <a:buNone/>
              <a:defRPr sz="1800">
                <a:solidFill>
                  <a:schemeClr val="accent6"/>
                </a:solidFill>
              </a:defRPr>
            </a:lvl2pPr>
          </a:lstStyle>
          <a:p>
            <a:pPr lvl="1"/>
            <a:r>
              <a:rPr lang="en-US" dirty="0"/>
              <a:t>Click to insert subheading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DB12DBA-A811-45B6-A3D0-56BA3B9D2106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8076000" y="2252034"/>
            <a:ext cx="3506400" cy="38130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F7AF2F3C-7AB5-4354-8D47-29D83B512BC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075999" y="1506980"/>
            <a:ext cx="3506401" cy="555889"/>
          </a:xfrm>
        </p:spPr>
        <p:txBody>
          <a:bodyPr anchor="b" anchorCtr="0"/>
          <a:lstStyle>
            <a:lvl2pPr marL="0" indent="0">
              <a:buFontTx/>
              <a:buNone/>
              <a:defRPr sz="1800">
                <a:solidFill>
                  <a:schemeClr val="accent6"/>
                </a:solidFill>
              </a:defRPr>
            </a:lvl2pPr>
          </a:lstStyle>
          <a:p>
            <a:pPr lvl="1"/>
            <a:r>
              <a:rPr lang="en-US" dirty="0"/>
              <a:t>Click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1833484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0724BCE3-A461-4BD1-8793-3060AED09F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7"/>
            <a:ext cx="11004550" cy="732098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716843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BB2126B-E65B-4023-9A72-14677FE48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7"/>
            <a:ext cx="11004550" cy="506483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C31075F-168F-454B-BD1A-4E8E8E597F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7849" y="1182080"/>
            <a:ext cx="11004550" cy="642218"/>
          </a:xfrm>
          <a:prstGeom prst="rect">
            <a:avLst/>
          </a:prstGeom>
        </p:spPr>
        <p:txBody>
          <a:bodyPr lIns="90000" tIns="46800" rIns="90000" bIns="46800"/>
          <a:lstStyle>
            <a:lvl1pPr marL="0" indent="0">
              <a:buFontTx/>
              <a:buNone/>
              <a:defRPr sz="180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060671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BB2126B-E65B-4023-9A72-14677FE48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7"/>
            <a:ext cx="11004550" cy="506483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C31075F-168F-454B-BD1A-4E8E8E597F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7849" y="1182080"/>
            <a:ext cx="11004550" cy="642218"/>
          </a:xfrm>
          <a:prstGeom prst="rect">
            <a:avLst/>
          </a:prstGeom>
        </p:spPr>
        <p:txBody>
          <a:bodyPr lIns="90000" tIns="46800" rIns="90000" bIns="46800"/>
          <a:lstStyle>
            <a:lvl1pPr marL="0" indent="0">
              <a:buFontTx/>
              <a:buNone/>
              <a:defRPr sz="180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3BAF53-F1C2-48F5-B894-D1454BA856C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77850" y="2120900"/>
            <a:ext cx="11004550" cy="394414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3577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429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Gre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87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- NHF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02EACE7-64DE-44C0-BE60-F5B0AE88A8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87126" cy="6857999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1DB97-62C4-43C6-8755-66A0AB2F43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4950" y="2504661"/>
            <a:ext cx="8946749" cy="831206"/>
          </a:xfrm>
          <a:prstGeom prst="rect">
            <a:avLst/>
          </a:prstGeom>
        </p:spPr>
        <p:txBody>
          <a:bodyPr lIns="90000" tIns="46800" rIns="90000" bIns="46800" anchor="ctr" anchorCtr="0"/>
          <a:lstStyle>
            <a:lvl1pPr marL="0" indent="0">
              <a:buFontTx/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B30633-8A60-4939-8015-CA5CB1278DB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4549" y="3499413"/>
            <a:ext cx="7056699" cy="1286934"/>
          </a:xfrm>
          <a:prstGeom prst="rect">
            <a:avLst/>
          </a:prstGeom>
        </p:spPr>
        <p:txBody>
          <a:bodyPr lIns="90000" tIns="46800" rIns="90000" bIns="46800"/>
          <a:lstStyle>
            <a:lvl1pPr marL="0" indent="0">
              <a:buFontTx/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A9AEEA7-B75C-418D-97B8-0E14BF7D20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4549" y="5421577"/>
            <a:ext cx="2989262" cy="274637"/>
          </a:xfrm>
        </p:spPr>
        <p:txBody>
          <a:bodyPr/>
          <a:lstStyle>
            <a:lvl1pPr marL="3600" indent="0">
              <a:buNone/>
              <a:defRPr sz="1400" b="1"/>
            </a:lvl1pPr>
            <a:lvl4pPr marL="864000" indent="0">
              <a:buNone/>
              <a:defRPr/>
            </a:lvl4pPr>
          </a:lstStyle>
          <a:p>
            <a:pPr lvl="0"/>
            <a:r>
              <a:rPr lang="en-AU" dirty="0"/>
              <a:t>Insert name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D6C730AD-336B-49E4-8BCA-67052C9266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4549" y="5696214"/>
            <a:ext cx="2989262" cy="274637"/>
          </a:xfrm>
        </p:spPr>
        <p:txBody>
          <a:bodyPr/>
          <a:lstStyle>
            <a:lvl1pPr marL="3600" indent="0">
              <a:buNone/>
              <a:defRPr sz="1400" b="0"/>
            </a:lvl1pPr>
            <a:lvl4pPr marL="864000" indent="0">
              <a:buNone/>
              <a:defRPr/>
            </a:lvl4pPr>
          </a:lstStyle>
          <a:p>
            <a:pPr lvl="0"/>
            <a:r>
              <a:rPr lang="en-AU" dirty="0"/>
              <a:t>Insert date</a:t>
            </a:r>
          </a:p>
        </p:txBody>
      </p:sp>
    </p:spTree>
    <p:extLst>
      <p:ext uri="{BB962C8B-B14F-4D97-AF65-F5344CB8AC3E}">
        <p14:creationId xmlns:p14="http://schemas.microsoft.com/office/powerpoint/2010/main" val="166960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- Administrator NHF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02EACE7-64DE-44C0-BE60-F5B0AE88A8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87126" cy="6857998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1DB97-62C4-43C6-8755-66A0AB2F43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4950" y="2504661"/>
            <a:ext cx="8946749" cy="831206"/>
          </a:xfrm>
          <a:prstGeom prst="rect">
            <a:avLst/>
          </a:prstGeom>
        </p:spPr>
        <p:txBody>
          <a:bodyPr lIns="90000" tIns="46800" rIns="90000" bIns="46800" anchor="ctr" anchorCtr="0"/>
          <a:lstStyle>
            <a:lvl1pPr marL="0" indent="0">
              <a:buFontTx/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B30633-8A60-4939-8015-CA5CB1278DB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4549" y="3499413"/>
            <a:ext cx="7056699" cy="1286934"/>
          </a:xfrm>
          <a:prstGeom prst="rect">
            <a:avLst/>
          </a:prstGeom>
        </p:spPr>
        <p:txBody>
          <a:bodyPr lIns="90000" tIns="46800" rIns="90000" bIns="46800"/>
          <a:lstStyle>
            <a:lvl1pPr marL="0" indent="0">
              <a:buFontTx/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A9AEEA7-B75C-418D-97B8-0E14BF7D20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4549" y="5421577"/>
            <a:ext cx="2989262" cy="274637"/>
          </a:xfrm>
        </p:spPr>
        <p:txBody>
          <a:bodyPr/>
          <a:lstStyle>
            <a:lvl1pPr marL="3600" indent="0">
              <a:buNone/>
              <a:defRPr sz="1400" b="1"/>
            </a:lvl1pPr>
            <a:lvl4pPr marL="864000" indent="0">
              <a:buNone/>
              <a:defRPr/>
            </a:lvl4pPr>
          </a:lstStyle>
          <a:p>
            <a:pPr lvl="0"/>
            <a:r>
              <a:rPr lang="en-AU" dirty="0"/>
              <a:t>Insert name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D6C730AD-336B-49E4-8BCA-67052C9266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4549" y="5696214"/>
            <a:ext cx="2989262" cy="274637"/>
          </a:xfrm>
        </p:spPr>
        <p:txBody>
          <a:bodyPr/>
          <a:lstStyle>
            <a:lvl1pPr marL="3600" indent="0">
              <a:buNone/>
              <a:defRPr sz="1400" b="0"/>
            </a:lvl1pPr>
            <a:lvl4pPr marL="864000" indent="0">
              <a:buNone/>
              <a:defRPr/>
            </a:lvl4pPr>
          </a:lstStyle>
          <a:p>
            <a:pPr lvl="0"/>
            <a:r>
              <a:rPr lang="en-AU" dirty="0"/>
              <a:t>Insert date</a:t>
            </a:r>
          </a:p>
        </p:txBody>
      </p:sp>
    </p:spTree>
    <p:extLst>
      <p:ext uri="{BB962C8B-B14F-4D97-AF65-F5344CB8AC3E}">
        <p14:creationId xmlns:p14="http://schemas.microsoft.com/office/powerpoint/2010/main" val="31850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Nav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3C90680F-13E9-4DE5-B69C-F22E7338E0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850" y="6468874"/>
            <a:ext cx="1868428" cy="179832"/>
          </a:xfrm>
          <a:prstGeom prst="rect">
            <a:avLst/>
          </a:prstGeom>
        </p:spPr>
      </p:pic>
      <p:sp>
        <p:nvSpPr>
          <p:cNvPr id="5" name="Slide Number Placeholder 24">
            <a:extLst>
              <a:ext uri="{FF2B5EF4-FFF2-40B4-BE49-F238E27FC236}">
                <a16:creationId xmlns:a16="http://schemas.microsoft.com/office/drawing/2014/main" id="{40FD4DE1-9BBE-4B43-81B7-4A859FA6AC0E}"/>
              </a:ext>
            </a:extLst>
          </p:cNvPr>
          <p:cNvSpPr txBox="1">
            <a:spLocks/>
          </p:cNvSpPr>
          <p:nvPr userDrawn="1"/>
        </p:nvSpPr>
        <p:spPr>
          <a:xfrm>
            <a:off x="10901363" y="6376228"/>
            <a:ext cx="68103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6C48702-E445-134E-B960-6F692773524F}" type="slidenum">
              <a:rPr lang="en-US" sz="1100" b="1" i="0" smtClean="0">
                <a:solidFill>
                  <a:schemeClr val="bg2"/>
                </a:solidFill>
                <a:latin typeface="Calibri" panose="020F0502020204030204" pitchFamily="34" charset="0"/>
                <a:ea typeface="Open Sans Semibold" charset="0"/>
                <a:cs typeface="Calibri" panose="020F0502020204030204" pitchFamily="34" charset="0"/>
              </a:rPr>
              <a:pPr algn="r"/>
              <a:t>‹#›</a:t>
            </a:fld>
            <a:endParaRPr lang="en-US" sz="1100" b="1" i="0" dirty="0">
              <a:solidFill>
                <a:schemeClr val="bg2"/>
              </a:solidFill>
              <a:latin typeface="Calibri" panose="020F0502020204030204" pitchFamily="34" charset="0"/>
              <a:ea typeface="Open Sans Semibold" charset="0"/>
              <a:cs typeface="Calibri" panose="020F050202020403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FF1344D-ACAA-4333-92E9-F777CEF42D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450977"/>
            <a:ext cx="10972800" cy="978023"/>
          </a:xfrm>
          <a:prstGeom prst="rect">
            <a:avLst/>
          </a:prstGeom>
          <a:effectLst/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divider text</a:t>
            </a:r>
          </a:p>
        </p:txBody>
      </p:sp>
    </p:spTree>
    <p:extLst>
      <p:ext uri="{BB962C8B-B14F-4D97-AF65-F5344CB8AC3E}">
        <p14:creationId xmlns:p14="http://schemas.microsoft.com/office/powerpoint/2010/main" val="240532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ark grey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3C90680F-13E9-4DE5-B69C-F22E7338E0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850" y="6468874"/>
            <a:ext cx="1868428" cy="179832"/>
          </a:xfrm>
          <a:prstGeom prst="rect">
            <a:avLst/>
          </a:prstGeom>
        </p:spPr>
      </p:pic>
      <p:sp>
        <p:nvSpPr>
          <p:cNvPr id="5" name="Slide Number Placeholder 24">
            <a:extLst>
              <a:ext uri="{FF2B5EF4-FFF2-40B4-BE49-F238E27FC236}">
                <a16:creationId xmlns:a16="http://schemas.microsoft.com/office/drawing/2014/main" id="{40FD4DE1-9BBE-4B43-81B7-4A859FA6AC0E}"/>
              </a:ext>
            </a:extLst>
          </p:cNvPr>
          <p:cNvSpPr txBox="1">
            <a:spLocks/>
          </p:cNvSpPr>
          <p:nvPr userDrawn="1"/>
        </p:nvSpPr>
        <p:spPr>
          <a:xfrm>
            <a:off x="10901363" y="6376228"/>
            <a:ext cx="68103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6C48702-E445-134E-B960-6F692773524F}" type="slidenum">
              <a:rPr lang="en-US" sz="1100" b="1" i="0" smtClean="0">
                <a:solidFill>
                  <a:schemeClr val="bg2"/>
                </a:solidFill>
                <a:latin typeface="Calibri" panose="020F0502020204030204" pitchFamily="34" charset="0"/>
                <a:ea typeface="Open Sans Semibold" charset="0"/>
                <a:cs typeface="Calibri" panose="020F0502020204030204" pitchFamily="34" charset="0"/>
              </a:rPr>
              <a:pPr algn="r"/>
              <a:t>‹#›</a:t>
            </a:fld>
            <a:endParaRPr lang="en-US" sz="1100" b="1" i="0" dirty="0">
              <a:solidFill>
                <a:schemeClr val="bg2"/>
              </a:solidFill>
              <a:latin typeface="Calibri" panose="020F0502020204030204" pitchFamily="34" charset="0"/>
              <a:ea typeface="Open Sans Semibold" charset="0"/>
              <a:cs typeface="Calibri" panose="020F050202020403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E9A0E860-6CD0-4A84-805B-1DD2C8125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450977"/>
            <a:ext cx="10972800" cy="978023"/>
          </a:xfrm>
          <a:prstGeom prst="rect">
            <a:avLst/>
          </a:prstGeom>
          <a:effectLst/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divider text</a:t>
            </a:r>
          </a:p>
        </p:txBody>
      </p:sp>
    </p:spTree>
    <p:extLst>
      <p:ext uri="{BB962C8B-B14F-4D97-AF65-F5344CB8AC3E}">
        <p14:creationId xmlns:p14="http://schemas.microsoft.com/office/powerpoint/2010/main" val="59359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Red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3C90680F-13E9-4DE5-B69C-F22E7338E0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850" y="6468874"/>
            <a:ext cx="1868428" cy="179832"/>
          </a:xfrm>
          <a:prstGeom prst="rect">
            <a:avLst/>
          </a:prstGeom>
        </p:spPr>
      </p:pic>
      <p:sp>
        <p:nvSpPr>
          <p:cNvPr id="5" name="Slide Number Placeholder 24">
            <a:extLst>
              <a:ext uri="{FF2B5EF4-FFF2-40B4-BE49-F238E27FC236}">
                <a16:creationId xmlns:a16="http://schemas.microsoft.com/office/drawing/2014/main" id="{40FD4DE1-9BBE-4B43-81B7-4A859FA6AC0E}"/>
              </a:ext>
            </a:extLst>
          </p:cNvPr>
          <p:cNvSpPr txBox="1">
            <a:spLocks/>
          </p:cNvSpPr>
          <p:nvPr userDrawn="1"/>
        </p:nvSpPr>
        <p:spPr>
          <a:xfrm>
            <a:off x="10901363" y="6376228"/>
            <a:ext cx="68103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6C48702-E445-134E-B960-6F692773524F}" type="slidenum">
              <a:rPr lang="en-US" sz="1100" b="1" i="0" smtClean="0">
                <a:solidFill>
                  <a:schemeClr val="bg2"/>
                </a:solidFill>
                <a:latin typeface="Calibri" panose="020F0502020204030204" pitchFamily="34" charset="0"/>
                <a:ea typeface="Open Sans Semibold" charset="0"/>
                <a:cs typeface="Calibri" panose="020F0502020204030204" pitchFamily="34" charset="0"/>
              </a:rPr>
              <a:pPr algn="r"/>
              <a:t>‹#›</a:t>
            </a:fld>
            <a:endParaRPr lang="en-US" sz="1100" b="1" i="0" dirty="0">
              <a:solidFill>
                <a:schemeClr val="bg2"/>
              </a:solidFill>
              <a:latin typeface="Calibri" panose="020F0502020204030204" pitchFamily="34" charset="0"/>
              <a:ea typeface="Open Sans Semibold" charset="0"/>
              <a:cs typeface="Calibri" panose="020F050202020403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4CDBFC4-FD42-4AEB-A51F-2444B45EFC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450977"/>
            <a:ext cx="10972800" cy="978023"/>
          </a:xfrm>
          <a:prstGeom prst="rect">
            <a:avLst/>
          </a:prstGeom>
          <a:effectLst/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divider text</a:t>
            </a:r>
          </a:p>
        </p:txBody>
      </p:sp>
    </p:spTree>
    <p:extLst>
      <p:ext uri="{BB962C8B-B14F-4D97-AF65-F5344CB8AC3E}">
        <p14:creationId xmlns:p14="http://schemas.microsoft.com/office/powerpoint/2010/main" val="199959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Gre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7DDBEFBE-B9AB-4AA7-B11C-248B7E00A5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450977"/>
            <a:ext cx="10972800" cy="978023"/>
          </a:xfrm>
          <a:prstGeom prst="rect">
            <a:avLst/>
          </a:prstGeom>
          <a:effectLst/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divider text</a:t>
            </a:r>
          </a:p>
        </p:txBody>
      </p:sp>
      <p:sp>
        <p:nvSpPr>
          <p:cNvPr id="6" name="Slide Number Placeholder 24">
            <a:extLst>
              <a:ext uri="{FF2B5EF4-FFF2-40B4-BE49-F238E27FC236}">
                <a16:creationId xmlns:a16="http://schemas.microsoft.com/office/drawing/2014/main" id="{1934EAC9-3658-464E-B8C1-C6A432FF5C6A}"/>
              </a:ext>
            </a:extLst>
          </p:cNvPr>
          <p:cNvSpPr txBox="1">
            <a:spLocks/>
          </p:cNvSpPr>
          <p:nvPr userDrawn="1"/>
        </p:nvSpPr>
        <p:spPr>
          <a:xfrm>
            <a:off x="10901363" y="6376228"/>
            <a:ext cx="68103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6C48702-E445-134E-B960-6F692773524F}" type="slidenum">
              <a:rPr lang="en-US" sz="1100" b="1" i="0" smtClean="0">
                <a:solidFill>
                  <a:schemeClr val="tx1"/>
                </a:solidFill>
                <a:latin typeface="Calibri" panose="020F0502020204030204" pitchFamily="34" charset="0"/>
                <a:ea typeface="Open Sans Semibold" charset="0"/>
                <a:cs typeface="Calibri" panose="020F0502020204030204" pitchFamily="34" charset="0"/>
              </a:rPr>
              <a:pPr algn="r"/>
              <a:t>‹#›</a:t>
            </a:fld>
            <a:endParaRPr lang="en-US" sz="1100" b="1" i="0" dirty="0">
              <a:solidFill>
                <a:schemeClr val="tx1"/>
              </a:solidFill>
              <a:latin typeface="Calibri" panose="020F0502020204030204" pitchFamily="34" charset="0"/>
              <a:ea typeface="Open Sans Semibold" charset="0"/>
              <a:cs typeface="Calibri" panose="020F0502020204030204" pitchFamily="34" charset="0"/>
            </a:endParaRPr>
          </a:p>
        </p:txBody>
      </p:sp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0061DCB9-94E2-45A9-84D8-11CEAA2F0F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850" y="6468874"/>
            <a:ext cx="1868428" cy="1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82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84489-2EC7-45F2-A104-32F9343ABCC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77850" y="1507067"/>
            <a:ext cx="11004550" cy="45579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1B065188-D859-486F-B495-FAADF3352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850" y="585717"/>
            <a:ext cx="11004550" cy="732098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77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84489-2EC7-45F2-A104-32F9343ABCC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77850" y="1507067"/>
            <a:ext cx="5399617" cy="4557977"/>
          </a:xfrm>
        </p:spPr>
        <p:txBody>
          <a:bodyPr lIns="90000" tIns="46800" rIns="90000" bIns="46800"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F056C98-E28C-4504-8D0C-105B3533067C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82783" y="1507067"/>
            <a:ext cx="5399617" cy="4557977"/>
          </a:xfrm>
        </p:spPr>
        <p:txBody>
          <a:bodyPr lIns="90000" tIns="46800" rIns="90000" bIns="46800"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4B83DFD-CCCB-4631-8109-C4136D059B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7"/>
            <a:ext cx="11004550" cy="732098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0923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850" y="585717"/>
            <a:ext cx="11004550" cy="732098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7850" y="1507067"/>
            <a:ext cx="11004550" cy="4557977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54" r:id="rId2"/>
    <p:sldLayoutId id="2147483855" r:id="rId3"/>
    <p:sldLayoutId id="2147483842" r:id="rId4"/>
    <p:sldLayoutId id="2147483843" r:id="rId5"/>
    <p:sldLayoutId id="2147483844" r:id="rId6"/>
    <p:sldLayoutId id="2147483845" r:id="rId7"/>
    <p:sldLayoutId id="2147483838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3" r:id="rId14"/>
    <p:sldLayoutId id="2147483856" r:id="rId15"/>
    <p:sldLayoutId id="2147483851" r:id="rId16"/>
    <p:sldLayoutId id="2147483852" r:id="rId17"/>
  </p:sldLayoutIdLst>
  <p:hf hdr="0" ftr="0" dt="0"/>
  <p:txStyles>
    <p:titleStyle>
      <a:lvl1pPr algn="l" defTabSz="914318" rtl="0" eaLnBrk="1" latinLnBrk="0" hangingPunct="1">
        <a:lnSpc>
          <a:spcPct val="80000"/>
        </a:lnSpc>
        <a:spcBef>
          <a:spcPct val="0"/>
        </a:spcBef>
        <a:buNone/>
        <a:defRPr sz="3600" b="0" i="0" kern="1200" spc="0" baseline="0">
          <a:solidFill>
            <a:schemeClr val="tx2"/>
          </a:solidFill>
          <a:latin typeface="Calibri" panose="020F0502020204030204" pitchFamily="34" charset="0"/>
          <a:ea typeface="Source Sans Pro Black" panose="020B0403030403020204" pitchFamily="34" charset="0"/>
          <a:cs typeface="Calibri" panose="020F0502020204030204" pitchFamily="34" charset="0"/>
        </a:defRPr>
      </a:lvl1pPr>
    </p:titleStyle>
    <p:bodyStyle>
      <a:lvl1pPr marL="255600" indent="-252000" algn="l" defTabSz="914318" rtl="0" eaLnBrk="1" latinLnBrk="0" hangingPunct="1">
        <a:lnSpc>
          <a:spcPct val="100000"/>
        </a:lnSpc>
        <a:spcBef>
          <a:spcPts val="576"/>
        </a:spcBef>
        <a:buClr>
          <a:srgbClr val="C000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0000" indent="-252000" algn="l" defTabSz="914318" rtl="0" eaLnBrk="1" latinLnBrk="0" hangingPunct="1">
        <a:lnSpc>
          <a:spcPct val="10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92000" indent="-216000" algn="l" defTabSz="914318" rtl="0" eaLnBrk="1" latinLnBrk="0" hangingPunct="1">
        <a:lnSpc>
          <a:spcPct val="100000"/>
        </a:lnSpc>
        <a:spcBef>
          <a:spcPts val="499"/>
        </a:spcBef>
        <a:buClr>
          <a:srgbClr val="C00000"/>
        </a:buClr>
        <a:buFont typeface="Calibri" panose="020F0502020204030204" pitchFamily="34" charset="0"/>
        <a:buChar char="-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80000" indent="-216000" algn="l" defTabSz="914318" rtl="0" eaLnBrk="1" latinLnBrk="0" hangingPunct="1">
        <a:lnSpc>
          <a:spcPct val="100000"/>
        </a:lnSpc>
        <a:spcBef>
          <a:spcPts val="499"/>
        </a:spcBef>
        <a:buClr>
          <a:schemeClr val="accent6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296000" indent="-180000" algn="l" defTabSz="914318" rtl="0" eaLnBrk="1" latinLnBrk="0" hangingPunct="1">
        <a:lnSpc>
          <a:spcPct val="100000"/>
        </a:lnSpc>
        <a:spcBef>
          <a:spcPts val="480"/>
        </a:spcBef>
        <a:buClr>
          <a:schemeClr val="accent6"/>
        </a:buClr>
        <a:buFont typeface="Calibri" panose="020F0502020204030204" pitchFamily="34" charset="0"/>
        <a:buChar char="-"/>
        <a:defRPr sz="1500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37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2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0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3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2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1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840">
          <p15:clr>
            <a:srgbClr val="F26B43"/>
          </p15:clr>
        </p15:guide>
        <p15:guide id="1" orient="horz" pos="2160">
          <p15:clr>
            <a:srgbClr val="F26B43"/>
          </p15:clr>
        </p15:guide>
        <p15:guide id="14" orient="horz" pos="346">
          <p15:clr>
            <a:srgbClr val="F26B43"/>
          </p15:clr>
        </p15:guide>
        <p15:guide id="27" orient="horz" pos="3952">
          <p15:clr>
            <a:srgbClr val="F26B43"/>
          </p15:clr>
        </p15:guide>
        <p15:guide id="28" pos="642">
          <p15:clr>
            <a:srgbClr val="F26B43"/>
          </p15:clr>
        </p15:guide>
        <p15:guide id="29" pos="7038">
          <p15:clr>
            <a:srgbClr val="F26B43"/>
          </p15:clr>
        </p15:guide>
        <p15:guide id="44">
          <p15:clr>
            <a:srgbClr val="F26B43"/>
          </p15:clr>
        </p15:guide>
        <p15:guide id="45" pos="7680">
          <p15:clr>
            <a:srgbClr val="F26B43"/>
          </p15:clr>
        </p15:guide>
        <p15:guide id="46" orient="horz">
          <p15:clr>
            <a:srgbClr val="F26B43"/>
          </p15:clr>
        </p15:guide>
        <p15:guide id="47" orient="horz" pos="4320">
          <p15:clr>
            <a:srgbClr val="F26B43"/>
          </p15:clr>
        </p15:guide>
        <p15:guide id="48" pos="1277">
          <p15:clr>
            <a:srgbClr val="F26B43"/>
          </p15:clr>
        </p15:guide>
        <p15:guide id="51" orient="horz" pos="709">
          <p15:clr>
            <a:srgbClr val="F26B43"/>
          </p15:clr>
        </p15:guide>
        <p15:guide id="52" pos="1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7BE52C09-E90A-D352-2532-CA10D183CF99}"/>
              </a:ext>
            </a:extLst>
          </p:cNvPr>
          <p:cNvGrpSpPr/>
          <p:nvPr/>
        </p:nvGrpSpPr>
        <p:grpSpPr>
          <a:xfrm>
            <a:off x="3484162" y="2676262"/>
            <a:ext cx="8285974" cy="614075"/>
            <a:chOff x="3643980" y="2810663"/>
            <a:chExt cx="8285974" cy="614075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045B40CF-772E-FF63-3D5E-99CE1F76BDAB}"/>
                </a:ext>
              </a:extLst>
            </p:cNvPr>
            <p:cNvSpPr/>
            <p:nvPr/>
          </p:nvSpPr>
          <p:spPr>
            <a:xfrm>
              <a:off x="3643980" y="3176082"/>
              <a:ext cx="8285974" cy="21750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>
              <a:noAutofit/>
            </a:bodyPr>
            <a:lstStyle/>
            <a:p>
              <a:pPr algn="ctr">
                <a:spcBef>
                  <a:spcPts val="1000"/>
                </a:spcBef>
              </a:pPr>
              <a:endParaRPr lang="en-US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45C2E16-EEFF-E06C-78F3-01749AA2C496}"/>
                </a:ext>
              </a:extLst>
            </p:cNvPr>
            <p:cNvGrpSpPr/>
            <p:nvPr/>
          </p:nvGrpSpPr>
          <p:grpSpPr>
            <a:xfrm>
              <a:off x="10088409" y="2814664"/>
              <a:ext cx="1107080" cy="610073"/>
              <a:chOff x="2247291" y="2550569"/>
              <a:chExt cx="1107080" cy="610073"/>
            </a:xfrm>
          </p:grpSpPr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D3CBE855-1875-0110-F295-9AF44FE8C8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247291" y="2550569"/>
                <a:ext cx="1107080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9BDA393-07AD-A2BB-BEE1-54CDBEA6751E}"/>
                  </a:ext>
                </a:extLst>
              </p:cNvPr>
              <p:cNvCxnSpPr>
                <a:cxnSpLocks/>
                <a:endCxn id="8" idx="4"/>
              </p:cNvCxnSpPr>
              <p:nvPr/>
            </p:nvCxnSpPr>
            <p:spPr>
              <a:xfrm flipH="1">
                <a:off x="2799534" y="2550569"/>
                <a:ext cx="1297" cy="610073"/>
              </a:xfrm>
              <a:prstGeom prst="line">
                <a:avLst/>
              </a:prstGeom>
              <a:ln w="222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B6E81D1-47B5-CC8E-83FF-EFAC5CBB05DC}"/>
                </a:ext>
              </a:extLst>
            </p:cNvPr>
            <p:cNvGrpSpPr/>
            <p:nvPr/>
          </p:nvGrpSpPr>
          <p:grpSpPr>
            <a:xfrm>
              <a:off x="7241827" y="2810663"/>
              <a:ext cx="1107080" cy="481006"/>
              <a:chOff x="2026951" y="2546568"/>
              <a:chExt cx="1107080" cy="481006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5582102C-B3C6-249C-5E86-DBD5278A88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80491" y="2546568"/>
                <a:ext cx="13905" cy="481006"/>
              </a:xfrm>
              <a:prstGeom prst="line">
                <a:avLst/>
              </a:prstGeom>
              <a:ln w="222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1FAEF55E-BF1A-56D8-C557-4184367FDB8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26951" y="2546568"/>
                <a:ext cx="1107080" cy="0"/>
              </a:xfrm>
              <a:prstGeom prst="line">
                <a:avLst/>
              </a:prstGeom>
              <a:ln w="1905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3DD1B15-6F65-9B92-FA84-FE0B705F9F1D}"/>
                </a:ext>
              </a:extLst>
            </p:cNvPr>
            <p:cNvGrpSpPr/>
            <p:nvPr/>
          </p:nvGrpSpPr>
          <p:grpSpPr>
            <a:xfrm>
              <a:off x="4168805" y="2810663"/>
              <a:ext cx="1107080" cy="468805"/>
              <a:chOff x="1569539" y="2546568"/>
              <a:chExt cx="1107080" cy="468805"/>
            </a:xfrm>
          </p:grpSpPr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4EDD0CC2-5D04-A72F-8308-9F47F49034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23079" y="2552893"/>
                <a:ext cx="13905" cy="462480"/>
              </a:xfrm>
              <a:prstGeom prst="line">
                <a:avLst/>
              </a:prstGeom>
              <a:ln w="222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67BE104D-9A4B-C464-8348-9A1B52010E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69539" y="2546568"/>
                <a:ext cx="1107080" cy="0"/>
              </a:xfrm>
              <a:prstGeom prst="line">
                <a:avLst/>
              </a:prstGeom>
              <a:ln w="1905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BC62F8E-871A-771A-DFFE-FD63952A30BD}"/>
                </a:ext>
              </a:extLst>
            </p:cNvPr>
            <p:cNvSpPr/>
            <p:nvPr/>
          </p:nvSpPr>
          <p:spPr>
            <a:xfrm>
              <a:off x="4602806" y="3156381"/>
              <a:ext cx="267095" cy="268357"/>
            </a:xfrm>
            <a:prstGeom prst="ellipse">
              <a:avLst/>
            </a:prstGeom>
            <a:solidFill>
              <a:schemeClr val="bg2"/>
            </a:solidFill>
            <a:ln w="101600">
              <a:solidFill>
                <a:schemeClr val="accent4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>
              <a:noAutofit/>
            </a:bodyPr>
            <a:lstStyle/>
            <a:p>
              <a:pPr algn="ctr">
                <a:spcBef>
                  <a:spcPts val="1000"/>
                </a:spcBef>
              </a:pP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E80E3E1-3921-3703-2BC7-17E0F1250DB3}"/>
                </a:ext>
              </a:extLst>
            </p:cNvPr>
            <p:cNvSpPr/>
            <p:nvPr/>
          </p:nvSpPr>
          <p:spPr>
            <a:xfrm>
              <a:off x="7673491" y="3156381"/>
              <a:ext cx="267095" cy="268357"/>
            </a:xfrm>
            <a:prstGeom prst="ellipse">
              <a:avLst/>
            </a:prstGeom>
            <a:solidFill>
              <a:schemeClr val="bg2"/>
            </a:solidFill>
            <a:ln w="101600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>
              <a:noAutofit/>
            </a:bodyPr>
            <a:lstStyle/>
            <a:p>
              <a:pPr algn="ctr">
                <a:spcBef>
                  <a:spcPts val="1000"/>
                </a:spcBef>
              </a:pP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A60A4E5-2145-4F5E-5163-F3E47500DA61}"/>
                </a:ext>
              </a:extLst>
            </p:cNvPr>
            <p:cNvSpPr/>
            <p:nvPr/>
          </p:nvSpPr>
          <p:spPr>
            <a:xfrm>
              <a:off x="10507104" y="3156380"/>
              <a:ext cx="267095" cy="268357"/>
            </a:xfrm>
            <a:prstGeom prst="ellipse">
              <a:avLst/>
            </a:prstGeom>
            <a:solidFill>
              <a:schemeClr val="bg2"/>
            </a:solidFill>
            <a:ln w="101600">
              <a:solidFill>
                <a:schemeClr val="accent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>
              <a:noAutofit/>
            </a:bodyPr>
            <a:lstStyle/>
            <a:p>
              <a:pPr algn="ctr">
                <a:spcBef>
                  <a:spcPts val="1000"/>
                </a:spcBef>
              </a:pP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64F1DCB-32A7-AD63-0D25-A84928324743}"/>
              </a:ext>
            </a:extLst>
          </p:cNvPr>
          <p:cNvSpPr/>
          <p:nvPr/>
        </p:nvSpPr>
        <p:spPr>
          <a:xfrm>
            <a:off x="421865" y="1273222"/>
            <a:ext cx="2692271" cy="5170651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39917C-0CDF-C890-3B7F-596DEDBFE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114" y="343989"/>
            <a:ext cx="8850493" cy="622266"/>
          </a:xfrm>
        </p:spPr>
        <p:txBody>
          <a:bodyPr/>
          <a:lstStyle/>
          <a:p>
            <a:r>
              <a:rPr lang="en-US" sz="2100" dirty="0"/>
              <a:t>2023 APS Employee Census - Agency Action Plan: National Health Funding Body</a:t>
            </a:r>
            <a:br>
              <a:rPr lang="en-US" sz="800" dirty="0"/>
            </a:br>
            <a:br>
              <a:rPr lang="en-US" sz="800" dirty="0"/>
            </a:br>
            <a:r>
              <a:rPr lang="en-US" sz="1400" b="1" dirty="0"/>
              <a:t>Our values: </a:t>
            </a:r>
            <a:r>
              <a:rPr lang="en-US" sz="1400" i="1" dirty="0"/>
              <a:t>One NHFB, Open Communication, Enhance Trust, Own it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7C3EEC-016A-742E-F6B8-BB0BB5B2D922}"/>
              </a:ext>
            </a:extLst>
          </p:cNvPr>
          <p:cNvSpPr txBox="1"/>
          <p:nvPr/>
        </p:nvSpPr>
        <p:spPr>
          <a:xfrm>
            <a:off x="675621" y="1514541"/>
            <a:ext cx="2204927" cy="1714777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>
              <a:spcBef>
                <a:spcPts val="500"/>
              </a:spcBef>
            </a:pPr>
            <a:r>
              <a:rPr lang="en-US" sz="1600" b="1" dirty="0"/>
              <a:t>What we are proud of:</a:t>
            </a:r>
          </a:p>
          <a:p>
            <a:pPr>
              <a:spcBef>
                <a:spcPts val="500"/>
              </a:spcBef>
            </a:pPr>
            <a:r>
              <a:rPr lang="en-US" sz="1500" dirty="0"/>
              <a:t>The NHFB continues to perform well broadly across all census categories, ranking first or second from 100 agencies in three areas: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12AA009-C013-8CA7-89C6-3D2DE9294573}"/>
              </a:ext>
            </a:extLst>
          </p:cNvPr>
          <p:cNvSpPr txBox="1"/>
          <p:nvPr/>
        </p:nvSpPr>
        <p:spPr>
          <a:xfrm>
            <a:off x="3586306" y="1428735"/>
            <a:ext cx="2408610" cy="943195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 algn="ctr">
              <a:spcBef>
                <a:spcPts val="500"/>
              </a:spcBef>
            </a:pPr>
            <a:r>
              <a:rPr lang="en-US" sz="1400" b="1" dirty="0">
                <a:solidFill>
                  <a:schemeClr val="tx2"/>
                </a:solidFill>
              </a:rPr>
              <a:t>Focus Area 1:</a:t>
            </a:r>
          </a:p>
          <a:p>
            <a:pPr algn="ctr">
              <a:spcBef>
                <a:spcPts val="500"/>
              </a:spcBef>
            </a:pPr>
            <a:r>
              <a:rPr lang="en-US" sz="1000" b="1" dirty="0"/>
              <a:t>Communication and change </a:t>
            </a:r>
            <a:r>
              <a:rPr lang="en-US" sz="1000" dirty="0"/>
              <a:t>– </a:t>
            </a:r>
            <a:br>
              <a:rPr lang="en-US" sz="1000" dirty="0"/>
            </a:br>
            <a:r>
              <a:rPr lang="en-US" sz="1000" dirty="0"/>
              <a:t>solid communication frameworks will provide a people support network and the required information for effective change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ABD37B1-A887-8551-AB0F-BA9A32EBF6C1}"/>
              </a:ext>
            </a:extLst>
          </p:cNvPr>
          <p:cNvSpPr txBox="1"/>
          <p:nvPr/>
        </p:nvSpPr>
        <p:spPr>
          <a:xfrm>
            <a:off x="6431414" y="1428735"/>
            <a:ext cx="2408613" cy="1021402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 algn="ctr">
              <a:spcBef>
                <a:spcPts val="500"/>
              </a:spcBef>
            </a:pPr>
            <a:r>
              <a:rPr lang="en-US" sz="1400" b="1" dirty="0">
                <a:solidFill>
                  <a:schemeClr val="tx2"/>
                </a:solidFill>
              </a:rPr>
              <a:t>Focus Area 2:</a:t>
            </a:r>
          </a:p>
          <a:p>
            <a:pPr algn="ctr">
              <a:spcBef>
                <a:spcPts val="500"/>
              </a:spcBef>
            </a:pPr>
            <a:r>
              <a:rPr lang="en-US" sz="1000" b="1" dirty="0"/>
              <a:t>Increasing role clarity –</a:t>
            </a:r>
            <a:r>
              <a:rPr lang="en-US" sz="1000" dirty="0"/>
              <a:t> </a:t>
            </a:r>
            <a:br>
              <a:rPr lang="en-US" sz="1000" dirty="0"/>
            </a:br>
            <a:r>
              <a:rPr lang="en-US" sz="1000" dirty="0"/>
              <a:t>workplace productivity and performance will improve by providing clear purpose and guidance on work priorities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C95CEA3-FC14-76FA-5E31-E15D0647CC50}"/>
              </a:ext>
            </a:extLst>
          </p:cNvPr>
          <p:cNvSpPr txBox="1"/>
          <p:nvPr/>
        </p:nvSpPr>
        <p:spPr>
          <a:xfrm>
            <a:off x="9276525" y="1428735"/>
            <a:ext cx="2408615" cy="1021403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 algn="ctr">
              <a:spcBef>
                <a:spcPts val="500"/>
              </a:spcBef>
            </a:pPr>
            <a:r>
              <a:rPr lang="en-US" sz="1400" b="1" dirty="0">
                <a:solidFill>
                  <a:schemeClr val="tx2"/>
                </a:solidFill>
              </a:rPr>
              <a:t>Focus Area 3:</a:t>
            </a:r>
          </a:p>
          <a:p>
            <a:pPr algn="ctr">
              <a:spcBef>
                <a:spcPts val="500"/>
              </a:spcBef>
            </a:pPr>
            <a:r>
              <a:rPr lang="en-US" sz="1000" b="1" dirty="0"/>
              <a:t>Recognition and encouragement </a:t>
            </a:r>
            <a:r>
              <a:rPr lang="en-US" sz="1400" dirty="0"/>
              <a:t>–</a:t>
            </a:r>
            <a:r>
              <a:rPr lang="en-US" sz="1400" b="1" dirty="0"/>
              <a:t> </a:t>
            </a:r>
            <a:br>
              <a:rPr lang="en-US" sz="1400" b="1" dirty="0"/>
            </a:br>
            <a:r>
              <a:rPr lang="en-US" sz="1000" dirty="0"/>
              <a:t>people motivation boosts teamwork, productivity, workplace culture, and helps retain high performing staff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E820340E-B308-C45C-BADD-2A0CC37EEF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2" t="8540" r="77344" b="80785"/>
          <a:stretch/>
        </p:blipFill>
        <p:spPr>
          <a:xfrm>
            <a:off x="10167755" y="327997"/>
            <a:ext cx="1602381" cy="50919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4C9FECE0-3E78-AD03-20A2-54633965D464}"/>
              </a:ext>
            </a:extLst>
          </p:cNvPr>
          <p:cNvSpPr txBox="1"/>
          <p:nvPr/>
        </p:nvSpPr>
        <p:spPr>
          <a:xfrm>
            <a:off x="675622" y="3592671"/>
            <a:ext cx="2299802" cy="2549337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i="1" dirty="0"/>
              <a:t>SES Leadership – 1</a:t>
            </a:r>
            <a:r>
              <a:rPr lang="en-AU" sz="1000" b="1" i="1" baseline="30000" dirty="0"/>
              <a:t>st</a:t>
            </a:r>
          </a:p>
          <a:p>
            <a:pPr>
              <a:buClr>
                <a:srgbClr val="C00000"/>
              </a:buClr>
            </a:pPr>
            <a:r>
              <a:rPr lang="en-AU" sz="1000" dirty="0"/>
              <a:t>Staff feel our SES encourages innovation and creativity and ensures that work effort contributes to the strategic direction of the agency and the wider APS.</a:t>
            </a:r>
          </a:p>
          <a:p>
            <a:pPr>
              <a:buClr>
                <a:srgbClr val="C00000"/>
              </a:buClr>
            </a:pPr>
            <a:r>
              <a:rPr lang="en-AU" sz="1000" dirty="0"/>
              <a:t>   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i="1" dirty="0"/>
              <a:t>Enabling innovation – 2</a:t>
            </a:r>
            <a:r>
              <a:rPr lang="en-AU" sz="1000" b="1" i="1" baseline="30000" dirty="0"/>
              <a:t>nd</a:t>
            </a:r>
            <a:endParaRPr lang="en-AU" sz="1000" b="1" i="1" dirty="0"/>
          </a:p>
          <a:p>
            <a:pPr>
              <a:buClr>
                <a:srgbClr val="C00000"/>
              </a:buClr>
            </a:pPr>
            <a:r>
              <a:rPr lang="en-AU" sz="1000" dirty="0"/>
              <a:t>Staff feel responsible for continually looking for new ways to improve the way we work.</a:t>
            </a:r>
          </a:p>
          <a:p>
            <a:pPr>
              <a:buClr>
                <a:srgbClr val="C00000"/>
              </a:buClr>
            </a:pPr>
            <a:endParaRPr lang="en-AU" sz="1000" dirty="0"/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i="1" dirty="0"/>
              <a:t>Wellbeing Policies &amp; Support – 2</a:t>
            </a:r>
            <a:r>
              <a:rPr lang="en-AU" sz="1000" b="1" i="1" baseline="30000" dirty="0"/>
              <a:t>nd</a:t>
            </a:r>
          </a:p>
          <a:p>
            <a:pPr>
              <a:buClr>
                <a:srgbClr val="C00000"/>
              </a:buClr>
            </a:pPr>
            <a:r>
              <a:rPr lang="en-AU" sz="1000" dirty="0"/>
              <a:t>Staff are satisfied with the policies/practises in place to help us manage our health and wellbeing.</a:t>
            </a:r>
            <a:endParaRPr lang="en-AU" sz="1000" i="1" dirty="0"/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AU" sz="10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DDE9FA5-E558-A1A2-1F0C-0DB1B501E19A}"/>
              </a:ext>
            </a:extLst>
          </p:cNvPr>
          <p:cNvSpPr txBox="1"/>
          <p:nvPr/>
        </p:nvSpPr>
        <p:spPr>
          <a:xfrm>
            <a:off x="3472953" y="3505514"/>
            <a:ext cx="2474260" cy="3226771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AU" sz="1000" b="1" dirty="0"/>
              <a:t>ACTIONS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dirty="0"/>
              <a:t>Through consultation with staff and other agencies, we will draft and implement a </a:t>
            </a:r>
            <a:r>
              <a:rPr lang="en-AU" sz="1000" b="1" dirty="0"/>
              <a:t>communication and change policy </a:t>
            </a:r>
            <a:r>
              <a:rPr lang="en-AU" sz="1000" dirty="0"/>
              <a:t>specifying which communication channels are best for different messaging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dirty="0"/>
              <a:t>SES, senior managers and those responsible for workplace impacts </a:t>
            </a:r>
            <a:r>
              <a:rPr lang="en-AU" sz="1000" b="1" dirty="0"/>
              <a:t>provide weekly updates to all staff </a:t>
            </a:r>
            <a:r>
              <a:rPr lang="en-AU" sz="1000" dirty="0"/>
              <a:t>(‘Snapshot’ meetings) in the spirit of </a:t>
            </a:r>
            <a:r>
              <a:rPr lang="en-AU" sz="1000" b="1" dirty="0"/>
              <a:t>‘One NHFB’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dirty="0"/>
              <a:t>Executive Level One cohort to meet monthly with our CEO to help enhance transparency and promote a culture of ‘</a:t>
            </a:r>
            <a:r>
              <a:rPr lang="en-AU" sz="1000" b="1" dirty="0"/>
              <a:t>open communication’ </a:t>
            </a:r>
            <a:r>
              <a:rPr lang="en-AU" sz="1000" dirty="0"/>
              <a:t>and cross agency collaboration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020A9D9-C0E3-6907-D4C5-5ABBE5EC8192}"/>
              </a:ext>
            </a:extLst>
          </p:cNvPr>
          <p:cNvSpPr txBox="1"/>
          <p:nvPr/>
        </p:nvSpPr>
        <p:spPr>
          <a:xfrm>
            <a:off x="6431413" y="3505514"/>
            <a:ext cx="2408613" cy="3127256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AU" sz="1000" b="1" dirty="0"/>
              <a:t>ACTIONS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dirty="0"/>
              <a:t>Our </a:t>
            </a:r>
            <a:r>
              <a:rPr lang="en-AU" sz="1000" b="1" dirty="0"/>
              <a:t>Strategic Direction 2023-2027 </a:t>
            </a:r>
            <a:r>
              <a:rPr lang="en-AU" sz="1000" dirty="0"/>
              <a:t>sets out agency priorities and will have a clear ‘line of sight’ to our corporate plan, section plans and individual </a:t>
            </a:r>
            <a:r>
              <a:rPr lang="en-AU" sz="1000" b="1" dirty="0"/>
              <a:t>Performance Development Agreements </a:t>
            </a:r>
            <a:r>
              <a:rPr lang="en-AU" sz="1000" dirty="0"/>
              <a:t>(PDAs)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dirty="0"/>
              <a:t>Review of agency position descriptions </a:t>
            </a:r>
            <a:r>
              <a:rPr lang="en-AU" sz="1000" dirty="0"/>
              <a:t>as they relate to PDAs, with input from individuals, managers and SES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dirty="0"/>
              <a:t>Additional team planning sessions </a:t>
            </a:r>
            <a:r>
              <a:rPr lang="en-AU" sz="1000" dirty="0"/>
              <a:t>outside of annual work plan cycle (increase to quarterly), to increase frequency of team priority setting and empowering staff to</a:t>
            </a:r>
            <a:r>
              <a:rPr lang="en-AU" sz="1000" b="1" dirty="0"/>
              <a:t> ‘own’ </a:t>
            </a:r>
            <a:r>
              <a:rPr lang="en-AU" sz="1000" dirty="0"/>
              <a:t>their work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en-AU" sz="1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AFF9672-56D5-11CB-A90A-1510F322C213}"/>
              </a:ext>
            </a:extLst>
          </p:cNvPr>
          <p:cNvSpPr txBox="1"/>
          <p:nvPr/>
        </p:nvSpPr>
        <p:spPr>
          <a:xfrm>
            <a:off x="9276525" y="3505514"/>
            <a:ext cx="2408616" cy="3226770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AU" sz="1000" b="1" dirty="0"/>
              <a:t>ACTIONS</a:t>
            </a:r>
            <a:endParaRPr lang="en-AU" sz="1000" dirty="0"/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dirty="0"/>
              <a:t>CEO all-staff messages </a:t>
            </a:r>
            <a:r>
              <a:rPr lang="en-AU" sz="1000" dirty="0"/>
              <a:t>will highlight key achievements and provide recognition for individual and team efforts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dirty="0"/>
              <a:t>Implement a </a:t>
            </a:r>
            <a:r>
              <a:rPr lang="en-AU" sz="1000" b="1" dirty="0"/>
              <a:t>‘NHFB wins’ program </a:t>
            </a:r>
            <a:r>
              <a:rPr lang="en-AU" sz="1000" dirty="0"/>
              <a:t>recognising both big and small achievements (incorporated into weekly ‘Snapshot’ meetings)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dirty="0"/>
              <a:t>Supervisors will be encouraged to check in regularly with direct reports to</a:t>
            </a:r>
            <a:r>
              <a:rPr lang="en-AU" sz="1000" b="1" dirty="0"/>
              <a:t> provide positive and constructive feedback </a:t>
            </a:r>
            <a:r>
              <a:rPr lang="en-AU" sz="1000" dirty="0"/>
              <a:t>which will ‘</a:t>
            </a:r>
            <a:r>
              <a:rPr lang="en-AU" sz="1000" b="1" dirty="0"/>
              <a:t>enhance trust’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dirty="0"/>
              <a:t>At a team level, all staff will be encouraged to </a:t>
            </a:r>
            <a:r>
              <a:rPr lang="en-AU" sz="1000" b="1" dirty="0"/>
              <a:t>provide positive  feedback </a:t>
            </a:r>
            <a:r>
              <a:rPr lang="en-AU" sz="1000" dirty="0"/>
              <a:t>to their colleagues and celebrate success</a:t>
            </a:r>
          </a:p>
        </p:txBody>
      </p:sp>
    </p:spTree>
    <p:extLst>
      <p:ext uri="{BB962C8B-B14F-4D97-AF65-F5344CB8AC3E}">
        <p14:creationId xmlns:p14="http://schemas.microsoft.com/office/powerpoint/2010/main" val="1236032127"/>
      </p:ext>
    </p:extLst>
  </p:cSld>
  <p:clrMapOvr>
    <a:masterClrMapping/>
  </p:clrMapOvr>
</p:sld>
</file>

<file path=ppt/theme/theme1.xml><?xml version="1.0" encoding="utf-8"?>
<a:theme xmlns:a="http://schemas.openxmlformats.org/drawingml/2006/main" name="NHFB 2022 PowerPoint Template">
  <a:themeElements>
    <a:clrScheme name="NHFB">
      <a:dk1>
        <a:srgbClr val="222222"/>
      </a:dk1>
      <a:lt1>
        <a:srgbClr val="E6E7E8"/>
      </a:lt1>
      <a:dk2>
        <a:srgbClr val="000426"/>
      </a:dk2>
      <a:lt2>
        <a:srgbClr val="FFFFFF"/>
      </a:lt2>
      <a:accent1>
        <a:srgbClr val="DB3830"/>
      </a:accent1>
      <a:accent2>
        <a:srgbClr val="F7931D"/>
      </a:accent2>
      <a:accent3>
        <a:srgbClr val="FDB714"/>
      </a:accent3>
      <a:accent4>
        <a:srgbClr val="00AAE7"/>
      </a:accent4>
      <a:accent5>
        <a:srgbClr val="A0D5F3"/>
      </a:accent5>
      <a:accent6>
        <a:srgbClr val="757679"/>
      </a:accent6>
      <a:hlink>
        <a:srgbClr val="DB3830"/>
      </a:hlink>
      <a:folHlink>
        <a:srgbClr val="BFBFB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>
          <a:outerShdw blurRad="38100" dist="12700" dir="5400000" algn="ctr" rotWithShape="0">
            <a:prstClr val="black">
              <a:alpha val="15000"/>
            </a:prstClr>
          </a:outerShdw>
        </a:effectLst>
      </a:spPr>
      <a:bodyPr wrap="square" lIns="0" tIns="0" rIns="0" bIns="0" rtlCol="0" anchor="t">
        <a:noAutofit/>
      </a:bodyPr>
      <a:lstStyle>
        <a:defPPr algn="ctr">
          <a:spcBef>
            <a:spcPts val="1000"/>
          </a:spcBef>
          <a:defRPr sz="14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36000" rIns="216000" bIns="36000" rtlCol="0">
        <a:spAutoFit/>
      </a:bodyPr>
      <a:lstStyle>
        <a:defPPr algn="r">
          <a:lnSpc>
            <a:spcPct val="130000"/>
          </a:lnSpc>
          <a:spcBef>
            <a:spcPts val="1000"/>
          </a:spcBef>
          <a:defRPr sz="16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NHFB PPT Template 2023.pptx" id="{8E93CC6B-82A2-4883-825A-51D73454150E}" vid="{18ED9113-1183-4202-A19D-849A554B9BF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2C96BF79B263478F32DAA0597FB74D" ma:contentTypeVersion="16" ma:contentTypeDescription="Create a new document." ma:contentTypeScope="" ma:versionID="b41d58b330f29b775517109283d4d81e">
  <xsd:schema xmlns:xsd="http://www.w3.org/2001/XMLSchema" xmlns:xs="http://www.w3.org/2001/XMLSchema" xmlns:p="http://schemas.microsoft.com/office/2006/metadata/properties" xmlns:ns2="64d0b66a-745c-439f-bf76-03889c346bed" xmlns:ns3="719085c8-530d-4d40-b8b9-63d5f51fab06" targetNamespace="http://schemas.microsoft.com/office/2006/metadata/properties" ma:root="true" ma:fieldsID="7f0cfa7870d73091f433bdf95bc75ff9" ns2:_="" ns3:_="">
    <xsd:import namespace="64d0b66a-745c-439f-bf76-03889c346bed"/>
    <xsd:import namespace="719085c8-530d-4d40-b8b9-63d5f51fab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d0b66a-745c-439f-bf76-03889c346b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9927c38-8944-418e-ac9b-4d6e755430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9085c8-530d-4d40-b8b9-63d5f51fab0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8e2c6a1-8c78-4530-a28a-2c6b26782340}" ma:internalName="TaxCatchAll" ma:showField="CatchAllData" ma:web="719085c8-530d-4d40-b8b9-63d5f51fab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d0b66a-745c-439f-bf76-03889c346bed">
      <Terms xmlns="http://schemas.microsoft.com/office/infopath/2007/PartnerControls"/>
    </lcf76f155ced4ddcb4097134ff3c332f>
    <TaxCatchAll xmlns="719085c8-530d-4d40-b8b9-63d5f51fab0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3FBB24-B311-4E38-BD72-1242EED2F9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d0b66a-745c-439f-bf76-03889c346bed"/>
    <ds:schemaRef ds:uri="719085c8-530d-4d40-b8b9-63d5f51fab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44270D-1C89-4F75-8311-40503CC8B613}">
  <ds:schemaRefs>
    <ds:schemaRef ds:uri="719085c8-530d-4d40-b8b9-63d5f51fab0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64d0b66a-745c-439f-bf76-03889c346bed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1D9B465-FDA8-42FC-9E56-60FAA093C3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NHFB 2022 PowerPoint Template</Template>
  <TotalTime>414</TotalTime>
  <Words>457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NHFB 2022 PowerPoint Template</vt:lpstr>
      <vt:lpstr>2023 APS Employee Census - Agency Action Plan: National Health Funding Body  Our values: One NHFB, Open Communication, Enhance Trust, Own it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Mathams</dc:creator>
  <cp:lastModifiedBy>DAY, Tanya</cp:lastModifiedBy>
  <cp:revision>42</cp:revision>
  <cp:lastPrinted>2023-10-25T01:17:11Z</cp:lastPrinted>
  <dcterms:created xsi:type="dcterms:W3CDTF">2023-10-24T04:34:39Z</dcterms:created>
  <dcterms:modified xsi:type="dcterms:W3CDTF">2023-11-21T03:27:30Z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0x010100652C96BF79B263478F32DAA0597FB74D</vt:lpwstr>
  </property>
</Properties>
</file>